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eron flying low over a beach with a short fence in the foreground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iew of beach and sea from a grassy sand dune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nal Dysfunction in a 42-year-old Obese man:…"/>
          <p:cNvSpPr txBox="1">
            <a:spLocks noGrp="1"/>
          </p:cNvSpPr>
          <p:nvPr>
            <p:ph type="ctrTitle"/>
          </p:nvPr>
        </p:nvSpPr>
        <p:spPr>
          <a:xfrm>
            <a:off x="-327035" y="-70980"/>
            <a:ext cx="25360475" cy="5738254"/>
          </a:xfrm>
          <a:prstGeom prst="rect">
            <a:avLst/>
          </a:prstGeom>
        </p:spPr>
        <p:txBody>
          <a:bodyPr/>
          <a:lstStyle/>
          <a:p>
            <a:pPr>
              <a:defRPr sz="8500"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Renal Dysfunction in a 42-year-old Obese man: </a:t>
            </a:r>
          </a:p>
          <a:p>
            <a:pPr>
              <a:defRPr sz="8500">
                <a:latin typeface="Microsoft Sans Serif"/>
                <a:ea typeface="Microsoft Sans Serif"/>
                <a:cs typeface="Microsoft Sans Serif"/>
                <a:sym typeface="Microsoft Sans Serif"/>
              </a:defRPr>
            </a:pPr>
            <a:r>
              <a:t>A Family Medicine Approach </a:t>
            </a:r>
          </a:p>
        </p:txBody>
      </p:sp>
      <p:sp>
        <p:nvSpPr>
          <p:cNvPr id="120" name="Iman Kiani…"/>
          <p:cNvSpPr txBox="1">
            <a:spLocks noGrp="1"/>
          </p:cNvSpPr>
          <p:nvPr>
            <p:ph type="subTitle" sz="quarter" idx="1"/>
          </p:nvPr>
        </p:nvSpPr>
        <p:spPr>
          <a:xfrm>
            <a:off x="1778000" y="8580386"/>
            <a:ext cx="20828000" cy="1587501"/>
          </a:xfrm>
          <a:prstGeom prst="rect">
            <a:avLst/>
          </a:prstGeom>
        </p:spPr>
        <p:txBody>
          <a:bodyPr/>
          <a:lstStyle/>
          <a:p>
            <a:pPr defTabSz="759459">
              <a:defRPr sz="4968"/>
            </a:pPr>
            <a:r>
              <a:t>Iman Kiani</a:t>
            </a:r>
          </a:p>
          <a:p>
            <a:pPr defTabSz="759459">
              <a:defRPr sz="4968"/>
            </a:pPr>
            <a:r>
              <a:t>Dr. Ghorbani, MD Nephrologist</a:t>
            </a:r>
          </a:p>
        </p:txBody>
      </p:sp>
      <p:sp>
        <p:nvSpPr>
          <p:cNvPr id="1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Double-click to edi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6" name="Double-click to edit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pic>
        <p:nvPicPr>
          <p:cNvPr id="158" name="IMG_1245.JPG" descr="IMG_1245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2621" y="0"/>
            <a:ext cx="15578757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Management: Lifestyle Modification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09930">
              <a:defRPr sz="9632">
                <a:solidFill>
                  <a:srgbClr val="FF2600"/>
                </a:solidFill>
              </a:defRPr>
            </a:lvl1pPr>
          </a:lstStyle>
          <a:p>
            <a:r>
              <a:t>Management: Lifestyle Modifications</a:t>
            </a:r>
          </a:p>
        </p:txBody>
      </p:sp>
      <p:sp>
        <p:nvSpPr>
          <p:cNvPr id="161" name="Weight loss: Target ≥5% body weight reduction - improves BP, albuminuria, and metabolic profile simultaneousl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Weight loss: Target ≥5% body weight reduction - improves BP, albuminuria, and metabolic profile simultaneously</a:t>
            </a:r>
          </a:p>
          <a:p>
            <a:r>
              <a:t>Dietary: DASH diet, sodium restriction (&lt;2g/day), potassium enrichment Exercise: ≥150 min/week moderate-intensity (per KDIGO 2024) Alcohol and smoking: assess and counsel</a:t>
            </a:r>
          </a:p>
          <a:p>
            <a:r>
              <a:t>These are first-line for ALL the problems on the problem list - hypertension, obesity, albuminuria, and hyperuricemia</a:t>
            </a:r>
          </a:p>
        </p:txBody>
      </p:sp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harmacological Manageme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Pharmacological Management</a:t>
            </a:r>
          </a:p>
        </p:txBody>
      </p:sp>
      <p:sp>
        <p:nvSpPr>
          <p:cNvPr id="165" name="Hypertension + Albuminuria A2 without diabete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511809">
              <a:spcBef>
                <a:spcPts val="3600"/>
              </a:spcBef>
              <a:buSzTx/>
              <a:buNone/>
              <a:defRPr sz="2976" b="1"/>
            </a:pPr>
            <a:r>
              <a:t>Hypertension + Albuminuria A2 without diabetes: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KDIGO 2024 SUGGESTS initiating ACEi or ARB (Level 2C)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This patient has a dual indication: BP lowering AND albuminuria reduction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ACEi/ARB is therefore the clear first-line antihypertensive here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Target BP: &lt;130/80 mmHg (both ESC 2024 and AHA 2025 align on this for CKD patients)</a:t>
            </a:r>
          </a:p>
          <a:p>
            <a:pPr marL="0" indent="0" defTabSz="511809">
              <a:spcBef>
                <a:spcPts val="3600"/>
              </a:spcBef>
              <a:buSzTx/>
              <a:buNone/>
              <a:defRPr sz="2976" b="1"/>
            </a:pPr>
            <a:r>
              <a:t>SGLT2 inhibitor: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KDIGO 2024 recommends SGLT2i for CKD with ACR ≥200 mg/g (1A) — this patient is at 170, just below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However, if albuminuria persists or worsens on ACEi/ARB, SGLT2i becomes strongly indicated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Also has independent benefits for weight and CV risk in this patient</a:t>
            </a:r>
          </a:p>
          <a:p>
            <a:pPr marL="393700" indent="-393700" defTabSz="511809">
              <a:spcBef>
                <a:spcPts val="3600"/>
              </a:spcBef>
              <a:defRPr sz="2976"/>
            </a:pPr>
            <a:r>
              <a:t>Monitor: Recheck creatinine and potassium within 2–4 weeks of ACEi/ARB initiation. Continue unless creatinine rises &gt;30%.</a:t>
            </a:r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Follow-Up Pla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Follow-Up Plan</a:t>
            </a:r>
          </a:p>
        </p:txBody>
      </p:sp>
      <p:sp>
        <p:nvSpPr>
          <p:cNvPr id="169" name="Short term (2–4 weeks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37514">
              <a:spcBef>
                <a:spcPts val="3100"/>
              </a:spcBef>
              <a:buSzTx/>
              <a:buNone/>
              <a:defRPr sz="2543" b="1"/>
            </a:pPr>
            <a:r>
              <a:t>Short term (2–4 weeks)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Confirm BP with ABPM/HBPM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Recheck creatinine and potassium after ACEi/ARB initiation</a:t>
            </a:r>
          </a:p>
          <a:p>
            <a:pPr marL="0" indent="0" defTabSz="437514">
              <a:spcBef>
                <a:spcPts val="3100"/>
              </a:spcBef>
              <a:buSzTx/>
              <a:buNone/>
              <a:defRPr sz="2543" b="1"/>
            </a:pPr>
            <a:r>
              <a:t>3 months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Repeat ACR (need ≥2/3 abnormal results to confirm CKD)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Recheck eGFR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Review HbA1c result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Assess lifestyle modification adherence and weight</a:t>
            </a:r>
          </a:p>
          <a:p>
            <a:pPr marL="0" indent="0" defTabSz="437514">
              <a:spcBef>
                <a:spcPts val="3100"/>
              </a:spcBef>
              <a:buSzTx/>
              <a:buNone/>
              <a:defRPr sz="2543" b="1"/>
            </a:pPr>
            <a:r>
              <a:t>Ongoing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KDIGO heat map: G1A2 = monitor eGFR and ACR 1–2x per year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Reassess CV risk annually</a:t>
            </a:r>
          </a:p>
          <a:p>
            <a:pPr marL="336549" indent="-336549" defTabSz="437514">
              <a:spcBef>
                <a:spcPts val="3100"/>
              </a:spcBef>
              <a:defRPr sz="2543"/>
            </a:pPr>
            <a:r>
              <a:t>If ACR rises above 200 or eGFR declines, escalate therapy (SGLT2i, consider nephrology referral)</a:t>
            </a:r>
          </a:p>
        </p:txBody>
      </p:sp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How Does Obesity Damage the Kidney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652145">
              <a:defRPr sz="8848">
                <a:solidFill>
                  <a:srgbClr val="FF2600"/>
                </a:solidFill>
              </a:defRPr>
            </a:lvl1pPr>
          </a:lstStyle>
          <a:p>
            <a:r>
              <a:t>How Does Obesity Damage the Kidney?</a:t>
            </a:r>
          </a:p>
        </p:txBody>
      </p:sp>
      <p:sp>
        <p:nvSpPr>
          <p:cNvPr id="173" name="Hemodynamic pathway: Obesity causes glomerular hyperfiltration: increased renal plasma flow and intraglomerular pressure. Initially eGFR appears high-normal or even elevated, but this is maladaptive. Over time, the hyperfiltration leads to podocyte injur"/>
          <p:cNvSpPr txBox="1">
            <a:spLocks noGrp="1"/>
          </p:cNvSpPr>
          <p:nvPr>
            <p:ph type="body" idx="1"/>
          </p:nvPr>
        </p:nvSpPr>
        <p:spPr>
          <a:xfrm>
            <a:off x="1500405" y="2490532"/>
            <a:ext cx="21383190" cy="10168740"/>
          </a:xfrm>
          <a:prstGeom prst="rect">
            <a:avLst/>
          </a:prstGeom>
        </p:spPr>
        <p:txBody>
          <a:bodyPr/>
          <a:lstStyle/>
          <a:p>
            <a:pPr marL="431800" indent="-431800" algn="just" defTabSz="561340">
              <a:spcBef>
                <a:spcPts val="4000"/>
              </a:spcBef>
              <a:defRPr sz="3264"/>
            </a:pPr>
            <a:endParaRPr/>
          </a:p>
          <a:p>
            <a:pPr marL="431800" indent="-431800" algn="just" defTabSz="561340">
              <a:spcBef>
                <a:spcPts val="4000"/>
              </a:spcBef>
              <a:defRPr sz="3264"/>
            </a:pPr>
            <a:r>
              <a:t>Hemodynamic pathway: Obesity causes glomerular hyperfiltration: increased renal plasma flow and intraglomerular pressure. Initially eGFR appears high-normal or even elevated, but this is maladaptive. Over time, the hyperfiltration leads to podocyte injury, glomerulomegaly, and focal segmental glomerulosclerosis (obesity-related FSGS).</a:t>
            </a:r>
          </a:p>
          <a:p>
            <a:pPr marL="431800" indent="-431800" algn="just" defTabSz="561340">
              <a:spcBef>
                <a:spcPts val="4000"/>
              </a:spcBef>
              <a:defRPr sz="3264"/>
            </a:pPr>
            <a:r>
              <a:t>Metabolic pathway: Adipose tissue secretes adipokines, inflammatory cytokines (TNF-α, IL-6), and leptin. These drive chronic low-grade inflammation, insulin resistance, and oxidative stress, all of which damage the glomerular endothelium and tubular cells independently of diabetes.</a:t>
            </a:r>
          </a:p>
          <a:p>
            <a:pPr marL="431800" indent="-431800" algn="just" defTabSz="561340">
              <a:spcBef>
                <a:spcPts val="4000"/>
              </a:spcBef>
              <a:defRPr sz="3264"/>
            </a:pPr>
            <a:r>
              <a:t>Mechanical/hormonal pathway: Visceral fat activates the renin-angiotensin-aldosterone system (RAAS) and sympathetic nervous system, contributing directly to hypertension and sodium retention, both of which compound kidney injury.</a:t>
            </a:r>
          </a:p>
          <a:p>
            <a:pPr marL="431800" indent="-431800" algn="just" defTabSz="561340">
              <a:spcBef>
                <a:spcPts val="4000"/>
              </a:spcBef>
              <a:defRPr sz="3264"/>
            </a:pPr>
            <a:r>
              <a:t>The convergence in this patient: obesity is simultaneously driving his hypertension, his albuminuria, and his hyperuricemia. Weight loss is not just "lifestyle advice”, it's treating the root cause of all three.</a:t>
            </a:r>
          </a:p>
          <a:p>
            <a:pPr marL="431800" indent="-431800" algn="just" defTabSz="561340">
              <a:spcBef>
                <a:spcPts val="4000"/>
              </a:spcBef>
              <a:defRPr sz="3264"/>
            </a:pPr>
            <a:r>
              <a:t>Clinical evidence: Even 5–10% body weight reduction has been shown to significantly reduce albuminuria and intraglomerular pressure in obese patients, independent of BP changes.</a:t>
            </a:r>
          </a:p>
        </p:txBody>
      </p:sp>
      <p:sp>
        <p:nvSpPr>
          <p:cNvPr id="1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Double-click to edi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7" name="Double-click to edit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pic>
        <p:nvPicPr>
          <p:cNvPr id="179" name="Screenshot_20260410_153646_OneDrive.jpg" descr="Screenshot_20260410_153646_OneDri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193" y="798455"/>
            <a:ext cx="16541614" cy="1211909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Key Takeaway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Key Takeaways</a:t>
            </a:r>
          </a:p>
        </p:txBody>
      </p:sp>
      <p:sp>
        <p:nvSpPr>
          <p:cNvPr id="182" name="Albuminuria without reduced eGFR IS CKD - don't be falsely reassured by a normal creatinine.…"/>
          <p:cNvSpPr txBox="1">
            <a:spLocks noGrp="1"/>
          </p:cNvSpPr>
          <p:nvPr>
            <p:ph type="body" idx="1"/>
          </p:nvPr>
        </p:nvSpPr>
        <p:spPr>
          <a:xfrm>
            <a:off x="1029047" y="3276600"/>
            <a:ext cx="22325906" cy="9169400"/>
          </a:xfrm>
          <a:prstGeom prst="rect">
            <a:avLst/>
          </a:prstGeom>
        </p:spPr>
        <p:txBody>
          <a:bodyPr/>
          <a:lstStyle/>
          <a:p>
            <a:pPr marL="603250" indent="-603250" defTabSz="784225">
              <a:spcBef>
                <a:spcPts val="5600"/>
              </a:spcBef>
              <a:defRPr sz="4560"/>
            </a:pPr>
            <a:r>
              <a:t>Albuminuria without reduced eGFR IS CKD - don't be falsely reassured by a normal creatinine.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t>In a young obese hypertensive patient, ACR screening catches early kidney damage that creatinine misses.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t>ACEi/ARB is the cornerstone when hypertension and albuminuria coexist.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t>Lifestyle modification addresses every problem on this patient's list simultaneously.</a:t>
            </a:r>
          </a:p>
          <a:p>
            <a:pPr marL="603250" indent="-603250" defTabSz="784225">
              <a:spcBef>
                <a:spcPts val="5600"/>
              </a:spcBef>
              <a:defRPr sz="4560"/>
            </a:pPr>
            <a:r>
              <a:t>Family medicine is where these patients are caught early - before they reach the nephrologist.</a:t>
            </a:r>
          </a:p>
        </p:txBody>
      </p:sp>
      <p:sp>
        <p:nvSpPr>
          <p:cNvPr id="1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hank you for your attention!"/>
          <p:cNvSpPr txBox="1">
            <a:spLocks noGrp="1"/>
          </p:cNvSpPr>
          <p:nvPr>
            <p:ph type="body" idx="22"/>
          </p:nvPr>
        </p:nvSpPr>
        <p:spPr>
          <a:xfrm>
            <a:off x="2387600" y="5670287"/>
            <a:ext cx="19621500" cy="1638826"/>
          </a:xfrm>
          <a:prstGeom prst="rect">
            <a:avLst/>
          </a:prstGeom>
        </p:spPr>
        <p:txBody>
          <a:bodyPr/>
          <a:lstStyle>
            <a:lvl1pPr>
              <a:defRPr sz="10200" i="1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Thank you for your attention!</a:t>
            </a:r>
          </a:p>
        </p:txBody>
      </p:sp>
      <p:sp>
        <p:nvSpPr>
          <p:cNvPr id="1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ase Present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55600">
              <a:defRPr sz="10700">
                <a:solidFill>
                  <a:srgbClr val="FF2600"/>
                </a:solidFill>
                <a:latin typeface="Microsoft Sans Serif"/>
                <a:ea typeface="Microsoft Sans Serif"/>
                <a:cs typeface="Microsoft Sans Serif"/>
                <a:sym typeface="Microsoft Sans Serif"/>
              </a:defRPr>
            </a:lvl1pPr>
          </a:lstStyle>
          <a:p>
            <a:r>
              <a:t>Case Presentation</a:t>
            </a:r>
          </a:p>
        </p:txBody>
      </p:sp>
      <p:sp>
        <p:nvSpPr>
          <p:cNvPr id="124" name="42-year-old male, no known past medical history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2449929" cy="9296400"/>
          </a:xfrm>
          <a:prstGeom prst="rect">
            <a:avLst/>
          </a:prstGeom>
        </p:spPr>
        <p:txBody>
          <a:bodyPr/>
          <a:lstStyle/>
          <a:p>
            <a:pPr marL="125544" indent="-125544" defTabSz="259588">
              <a:spcBef>
                <a:spcPts val="0"/>
              </a:spcBef>
              <a:defRPr sz="5110"/>
            </a:pPr>
            <a:r>
              <a:t>42-year-old male, no known past medical history</a:t>
            </a:r>
          </a:p>
          <a:p>
            <a:pPr marL="125544" indent="-125544" defTabSz="259588">
              <a:spcBef>
                <a:spcPts val="0"/>
              </a:spcBef>
              <a:defRPr sz="5110"/>
            </a:pPr>
            <a:endParaRPr/>
          </a:p>
          <a:p>
            <a:pPr marL="125544" indent="-125544" defTabSz="259588">
              <a:spcBef>
                <a:spcPts val="0"/>
              </a:spcBef>
              <a:defRPr sz="5110"/>
            </a:pPr>
            <a:r>
              <a:t>Family history: diabetes mellitus </a:t>
            </a:r>
          </a:p>
          <a:p>
            <a:pPr marL="125544" indent="-125544" defTabSz="259588">
              <a:spcBef>
                <a:spcPts val="0"/>
              </a:spcBef>
              <a:defRPr sz="5110"/>
            </a:pPr>
            <a:endParaRPr/>
          </a:p>
          <a:p>
            <a:pPr marL="125544" indent="-125544" defTabSz="259588">
              <a:spcBef>
                <a:spcPts val="0"/>
              </a:spcBef>
              <a:defRPr sz="5110"/>
            </a:pPr>
            <a:r>
              <a:t>Presenting to family medicine clinic for routine visit</a:t>
            </a:r>
          </a:p>
          <a:p>
            <a:pPr marL="125544" indent="-125544" defTabSz="259588">
              <a:spcBef>
                <a:spcPts val="0"/>
              </a:spcBef>
              <a:defRPr sz="5110"/>
            </a:pPr>
            <a:endParaRPr/>
          </a:p>
          <a:p>
            <a:pPr marL="125544" indent="-125544" defTabSz="259588">
              <a:spcBef>
                <a:spcPts val="0"/>
              </a:spcBef>
              <a:defRPr sz="5110"/>
            </a:pPr>
            <a:r>
              <a:t>Vitals: BP 145/90 mmHg </a:t>
            </a:r>
          </a:p>
          <a:p>
            <a:pPr marL="125544" indent="-125544" defTabSz="259588">
              <a:spcBef>
                <a:spcPts val="0"/>
              </a:spcBef>
              <a:defRPr sz="5110"/>
            </a:pPr>
            <a:endParaRPr/>
          </a:p>
          <a:p>
            <a:pPr marL="125544" indent="-125544" defTabSz="259588">
              <a:spcBef>
                <a:spcPts val="0"/>
              </a:spcBef>
              <a:defRPr sz="5110"/>
            </a:pPr>
            <a:r>
              <a:t>Anthropometrics: Weight 112 kg, Height 180 cm → BMI 34.6 (Obese class I)</a:t>
            </a:r>
          </a:p>
          <a:p>
            <a:pPr marL="125544" indent="-125544" defTabSz="259588">
              <a:spcBef>
                <a:spcPts val="0"/>
              </a:spcBef>
              <a:defRPr sz="5110"/>
            </a:pPr>
            <a:endParaRPr/>
          </a:p>
          <a:p>
            <a:pPr marL="125544" indent="-125544" defTabSz="259588">
              <a:spcBef>
                <a:spcPts val="0"/>
              </a:spcBef>
              <a:defRPr sz="5110"/>
            </a:pPr>
            <a:r>
              <a:t>Examination: No edema, heart and lung auscultation normal</a:t>
            </a:r>
          </a:p>
        </p:txBody>
      </p:sp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Laboratory Finding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 Laboratory Findings</a:t>
            </a:r>
          </a:p>
        </p:txBody>
      </p:sp>
      <p:sp>
        <p:nvSpPr>
          <p:cNvPr id="128" name="Serum creatinine: 1.0 mg/dL…"/>
          <p:cNvSpPr txBox="1">
            <a:spLocks noGrp="1"/>
          </p:cNvSpPr>
          <p:nvPr>
            <p:ph type="body" idx="1"/>
          </p:nvPr>
        </p:nvSpPr>
        <p:spPr>
          <a:xfrm>
            <a:off x="602952" y="3149600"/>
            <a:ext cx="23430608" cy="9296400"/>
          </a:xfrm>
          <a:prstGeom prst="rect">
            <a:avLst/>
          </a:prstGeom>
        </p:spPr>
        <p:txBody>
          <a:bodyPr/>
          <a:lstStyle/>
          <a:p>
            <a:pPr marL="527050" indent="-527050" defTabSz="685165">
              <a:spcBef>
                <a:spcPts val="4800"/>
              </a:spcBef>
              <a:defRPr sz="3984"/>
            </a:pPr>
            <a:r>
              <a:t>Serum creatinine: 1.0 mg/dL 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Urinalysis: Protein 1+, RBC negative, WBC negative Urine 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ACR: 170 mg/g 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Serum uric acid: 8.9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FBS: 91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HbA1c: 5.3%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ALT: 35</a:t>
            </a:r>
          </a:p>
          <a:p>
            <a:pPr marL="527050" indent="-527050" defTabSz="685165">
              <a:spcBef>
                <a:spcPts val="4800"/>
              </a:spcBef>
              <a:defRPr sz="3984"/>
            </a:pPr>
            <a:r>
              <a:t>AST: 28</a:t>
            </a:r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roblem Li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Problem List</a:t>
            </a:r>
          </a:p>
        </p:txBody>
      </p:sp>
      <p:sp>
        <p:nvSpPr>
          <p:cNvPr id="132" name="Obesity class I (BMI 34.6)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2198509" cy="9296400"/>
          </a:xfrm>
          <a:prstGeom prst="rect">
            <a:avLst/>
          </a:prstGeom>
        </p:spPr>
        <p:txBody>
          <a:bodyPr/>
          <a:lstStyle/>
          <a:p>
            <a:r>
              <a:t>Obesity class I (BMI 34.6)</a:t>
            </a:r>
          </a:p>
          <a:p>
            <a:r>
              <a:t>Stage 1 hypertension (ACC/AHA) or Grade 1 hypertension (ESC 2024) - newly diagnosed, needs confirmation</a:t>
            </a:r>
          </a:p>
          <a:p>
            <a:r>
              <a:t>No evidence for DM</a:t>
            </a:r>
          </a:p>
          <a:p>
            <a:r>
              <a:t>CKD staging: G1A2 - CKD IS present (normal eGFR but albuminuria &gt;30 mg/g qualifies per KDIGO)</a:t>
            </a:r>
          </a:p>
          <a:p>
            <a:r>
              <a:t>Moderately increased albuminuria (ACR 170 mg/g, category A2)</a:t>
            </a:r>
          </a:p>
        </p:txBody>
      </p:sp>
      <p:sp>
        <p:nvSpPr>
          <p:cNvPr id="1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onfirming the Diagno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Confirming the Diagnoses</a:t>
            </a:r>
          </a:p>
        </p:txBody>
      </p:sp>
      <p:sp>
        <p:nvSpPr>
          <p:cNvPr id="136" name="Hypertens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b="1"/>
              <a:t>Hypertension</a:t>
            </a:r>
          </a:p>
          <a:p>
            <a:r>
              <a:t>Single office reading of 145/90 is insufficient for diagnosis</a:t>
            </a:r>
          </a:p>
          <a:p>
            <a:r>
              <a:t>Confirm with ambulatory BP monitoring (ABPM) or home BP monitoring (HBPM) over 3–7 days (ESC 2024, AHA 2025)</a:t>
            </a:r>
          </a:p>
          <a:p>
            <a:r>
              <a:t>	Rule out white coat hypertension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onfirming the Diagno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Confirming the Diagnoses</a:t>
            </a:r>
          </a:p>
        </p:txBody>
      </p:sp>
      <p:sp>
        <p:nvSpPr>
          <p:cNvPr id="140" name="BMI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602615">
              <a:spcBef>
                <a:spcPts val="4300"/>
              </a:spcBef>
              <a:buSzTx/>
              <a:buNone/>
              <a:defRPr sz="3504"/>
            </a:pPr>
            <a:r>
              <a:rPr b="1"/>
              <a:t>BMI</a:t>
            </a:r>
          </a:p>
          <a:p>
            <a:pPr marL="463550" indent="-463550" defTabSz="602615">
              <a:spcBef>
                <a:spcPts val="4300"/>
              </a:spcBef>
              <a:defRPr sz="3504"/>
            </a:pPr>
            <a:r>
              <a:t>BMI = Weight / Height² = 112 / (1.80)² = 34.6 kg/m² -&gt; WHO Classification: Class I Obesity (30.0–34.9) </a:t>
            </a:r>
          </a:p>
          <a:p>
            <a:pPr marL="463550" indent="-463550" defTabSz="602615">
              <a:spcBef>
                <a:spcPts val="4300"/>
              </a:spcBef>
              <a:defRPr sz="3504"/>
            </a:pPr>
            <a:r>
              <a:t>BMI underestimates adiposity in some populations -&gt; waist circumference (&gt;102 cm in men = central obesity)</a:t>
            </a:r>
          </a:p>
          <a:p>
            <a:pPr marL="0" indent="0" defTabSz="602615">
              <a:spcBef>
                <a:spcPts val="4300"/>
              </a:spcBef>
              <a:buSzTx/>
              <a:buNone/>
              <a:defRPr sz="3504"/>
            </a:pPr>
            <a:r>
              <a:rPr b="1"/>
              <a:t>eGFR </a:t>
            </a:r>
          </a:p>
          <a:p>
            <a:pPr marL="463550" indent="-463550" defTabSz="602615">
              <a:spcBef>
                <a:spcPts val="4300"/>
              </a:spcBef>
              <a:defRPr sz="3504"/>
            </a:pPr>
            <a:r>
              <a:t>CKD-EPI 2021 (race-free equation), male, age 42, Cr 1.0 mg/dL → eGFR ≈ 92–93 mL/min/1.73m² → KDIGO category G1</a:t>
            </a:r>
          </a:p>
          <a:p>
            <a:pPr marL="463550" indent="-463550" defTabSz="602615">
              <a:spcBef>
                <a:spcPts val="4300"/>
              </a:spcBef>
              <a:defRPr sz="3504"/>
            </a:pPr>
            <a:r>
              <a:t>eGFR may overestimate true GFR in obese patients - higher muscle mass and increased creatinine production from greater body size can inflate the denominator. </a:t>
            </a:r>
          </a:p>
          <a:p>
            <a:pPr marL="463550" indent="-463550" defTabSz="602615">
              <a:spcBef>
                <a:spcPts val="4300"/>
              </a:spcBef>
              <a:defRPr sz="3504"/>
            </a:pPr>
            <a:r>
              <a:t>Cystatin C-based eGFR is more reliable in obesity if clinical suspicion warrants it.</a:t>
            </a:r>
          </a:p>
        </p:txBody>
      </p:sp>
      <p:sp>
        <p:nvSpPr>
          <p:cNvPr id="1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onfirming the Diagnos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Confirming the Diagnoses</a:t>
            </a:r>
          </a:p>
        </p:txBody>
      </p:sp>
      <p:sp>
        <p:nvSpPr>
          <p:cNvPr id="144" name="Albuminur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b="1"/>
              <a:t>Albuminuria</a:t>
            </a:r>
          </a:p>
          <a:p>
            <a:r>
              <a:t>A single ACR of 170 must be confirmed on repeat testing (at least 2 of 3 samples over 3 months per KDIGO 2024)</a:t>
            </a:r>
          </a:p>
          <a:p>
            <a:r>
              <a:t>Consider timing: first morning void preferred</a:t>
            </a:r>
          </a:p>
          <a:p>
            <a:r>
              <a:t>In obese patients, higher creatinine excretion rate can underestimate true albumin excretion - ACR may actually underestimate the degree of albuminuria.</a:t>
            </a:r>
          </a:p>
        </p:txBody>
      </p:sp>
      <p:sp>
        <p:nvSpPr>
          <p:cNvPr id="14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Why Does Albuminuria Matter Here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18184">
              <a:defRPr sz="9744">
                <a:solidFill>
                  <a:srgbClr val="FF2600"/>
                </a:solidFill>
              </a:defRPr>
            </a:lvl1pPr>
          </a:lstStyle>
          <a:p>
            <a:r>
              <a:t>Why Does Albuminuria Matter Here?</a:t>
            </a:r>
          </a:p>
        </p:txBody>
      </p:sp>
      <p:sp>
        <p:nvSpPr>
          <p:cNvPr id="148" name="ACR 170 mg/g in a patient without diabetes, with hypertension and obesity-differential includes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71500" indent="-571500" defTabSz="742950">
              <a:spcBef>
                <a:spcPts val="5300"/>
              </a:spcBef>
              <a:defRPr sz="4319"/>
            </a:pPr>
            <a:r>
              <a:t>ACR 170 mg/g in a patient without diabetes, with hypertension and obesity-differential includes: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Hypertensive nephrosclerosis (most likely given clinical picture)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Obesity-related glomerulopathy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Early diabetic nephropathy (family history of DM)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Primary glomerular disease (less likely: no hematuria, no edema, normal creatinine)</a:t>
            </a:r>
          </a:p>
          <a:p>
            <a:pPr marL="571500" indent="-571500" defTabSz="742950">
              <a:spcBef>
                <a:spcPts val="5300"/>
              </a:spcBef>
              <a:defRPr sz="4319"/>
            </a:pPr>
            <a:r>
              <a:t>Even with normal eGFR, moderately increased albuminuria independently predicts: cardiovascular events, CKD progression, and all-cause mortality</a:t>
            </a:r>
          </a:p>
        </p:txBody>
      </p:sp>
      <p:sp>
        <p:nvSpPr>
          <p:cNvPr id="14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dditional Workup to Consid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r>
              <a:t>Additional Workup to Consider</a:t>
            </a:r>
          </a:p>
        </p:txBody>
      </p:sp>
      <p:sp>
        <p:nvSpPr>
          <p:cNvPr id="152" name="HbA1c or fasting glucose (screen for diabetes given family history and obesity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65150" indent="-565150" defTabSz="734694">
              <a:spcBef>
                <a:spcPts val="5200"/>
              </a:spcBef>
              <a:defRPr sz="4272"/>
            </a:pPr>
            <a:r>
              <a:t>HbA1c or fasting glucose (screen for diabetes given family history and obesity)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Fasting lipid panel (CV risk stratification)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Serum electrolytes, calcium, phosphate (baseline for CKD monitoring)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Consider renal ultrasound (rule out structural abnormality, assess kidney size)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ECG (assess for LVH as target organ damage)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Fundoscopy (hypertensive retinopathy screening)</a:t>
            </a:r>
          </a:p>
          <a:p>
            <a:pPr marL="565150" indent="-565150" defTabSz="734694">
              <a:spcBef>
                <a:spcPts val="5200"/>
              </a:spcBef>
              <a:defRPr sz="4272"/>
            </a:pPr>
            <a:r>
              <a:t>10-year CV risk calculation (SCORE2 for European guidelines or PCE for ACC/AHA)</a:t>
            </a:r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3765" y="13081000"/>
            <a:ext cx="283770" cy="46105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1171</Words>
  <Application>Microsoft Office PowerPoint</Application>
  <PresentationFormat>Custom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White</vt:lpstr>
      <vt:lpstr>Renal Dysfunction in a 42-year-old Obese man:  A Family Medicine Approach </vt:lpstr>
      <vt:lpstr>Case Presentation</vt:lpstr>
      <vt:lpstr> Laboratory Findings</vt:lpstr>
      <vt:lpstr>Problem List</vt:lpstr>
      <vt:lpstr>Confirming the Diagnoses</vt:lpstr>
      <vt:lpstr>Confirming the Diagnoses</vt:lpstr>
      <vt:lpstr>Confirming the Diagnoses</vt:lpstr>
      <vt:lpstr>Why Does Albuminuria Matter Here?</vt:lpstr>
      <vt:lpstr>Additional Workup to Consider</vt:lpstr>
      <vt:lpstr>PowerPoint Presentation</vt:lpstr>
      <vt:lpstr>Management: Lifestyle Modifications</vt:lpstr>
      <vt:lpstr>Pharmacological Management</vt:lpstr>
      <vt:lpstr>Follow-Up Plan</vt:lpstr>
      <vt:lpstr>How Does Obesity Damage the Kidney?</vt:lpstr>
      <vt:lpstr>PowerPoint Presentation</vt:lpstr>
      <vt:lpstr>Key Takeaways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modiriat01</dc:creator>
  <cp:lastModifiedBy>modiriat01</cp:lastModifiedBy>
  <cp:revision>1</cp:revision>
  <dcterms:modified xsi:type="dcterms:W3CDTF">2026-05-14T08:37:24Z</dcterms:modified>
</cp:coreProperties>
</file>